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69" r:id="rId4"/>
    <p:sldId id="293" r:id="rId5"/>
    <p:sldId id="294" r:id="rId6"/>
    <p:sldId id="284" r:id="rId7"/>
    <p:sldId id="287" r:id="rId8"/>
    <p:sldId id="356" r:id="rId9"/>
    <p:sldId id="357" r:id="rId10"/>
    <p:sldId id="355" r:id="rId11"/>
    <p:sldId id="390" r:id="rId12"/>
    <p:sldId id="381" r:id="rId13"/>
    <p:sldId id="382" r:id="rId14"/>
    <p:sldId id="380" r:id="rId15"/>
    <p:sldId id="384" r:id="rId16"/>
    <p:sldId id="383" r:id="rId17"/>
    <p:sldId id="367" r:id="rId18"/>
    <p:sldId id="321" r:id="rId19"/>
    <p:sldId id="385" r:id="rId20"/>
    <p:sldId id="375" r:id="rId21"/>
    <p:sldId id="369" r:id="rId22"/>
    <p:sldId id="322" r:id="rId23"/>
    <p:sldId id="368" r:id="rId24"/>
    <p:sldId id="344" r:id="rId25"/>
    <p:sldId id="351" r:id="rId26"/>
    <p:sldId id="345" r:id="rId27"/>
    <p:sldId id="372" r:id="rId28"/>
    <p:sldId id="386" r:id="rId29"/>
    <p:sldId id="387" r:id="rId30"/>
    <p:sldId id="346" r:id="rId31"/>
    <p:sldId id="374" r:id="rId32"/>
    <p:sldId id="377" r:id="rId33"/>
    <p:sldId id="347" r:id="rId34"/>
    <p:sldId id="376" r:id="rId35"/>
    <p:sldId id="389" r:id="rId36"/>
    <p:sldId id="324" r:id="rId37"/>
    <p:sldId id="325" r:id="rId38"/>
    <p:sldId id="326" r:id="rId39"/>
    <p:sldId id="327" r:id="rId40"/>
    <p:sldId id="388" r:id="rId41"/>
    <p:sldId id="267" r:id="rId42"/>
  </p:sldIdLst>
  <p:sldSz cx="10515600" cy="6400800"/>
  <p:notesSz cx="7315200" cy="9601200"/>
  <p:defaultTextStyle>
    <a:defPPr>
      <a:defRPr lang="en-US"/>
    </a:defPPr>
    <a:lvl1pPr marL="0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1pPr>
    <a:lvl2pPr marL="405994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2pPr>
    <a:lvl3pPr marL="811987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3pPr>
    <a:lvl4pPr marL="1217981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4pPr>
    <a:lvl5pPr marL="1623974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5pPr>
    <a:lvl6pPr marL="2029968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6pPr>
    <a:lvl7pPr marL="2435962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7pPr>
    <a:lvl8pPr marL="2841955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8pPr>
    <a:lvl9pPr marL="3247949" algn="l" defTabSz="811987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B21D12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552" autoAdjust="0"/>
  </p:normalViewPr>
  <p:slideViewPr>
    <p:cSldViewPr snapToGrid="0">
      <p:cViewPr>
        <p:scale>
          <a:sx n="94" d="100"/>
          <a:sy n="94" d="100"/>
        </p:scale>
        <p:origin x="-312" y="24"/>
      </p:cViewPr>
      <p:guideLst>
        <p:guide orient="horz" pos="2016"/>
        <p:guide pos="33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4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74C98-2C8F-4974-8337-4A9791FB4994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0088" y="720725"/>
            <a:ext cx="59150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9E000-2C30-415B-8A19-D5321804C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E000-2C30-415B-8A19-D5321804C88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450" y="1047539"/>
            <a:ext cx="7886700" cy="2228427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450" y="3361902"/>
            <a:ext cx="7886700" cy="1545378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5226" y="340783"/>
            <a:ext cx="2267426" cy="54243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947" y="340783"/>
            <a:ext cx="6670834" cy="542438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7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16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71" y="1595756"/>
            <a:ext cx="9069705" cy="2662555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71" y="4283499"/>
            <a:ext cx="9069705" cy="1400175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948" y="1703917"/>
            <a:ext cx="4469130" cy="406124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3523" y="1703917"/>
            <a:ext cx="4469130" cy="406124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340784"/>
            <a:ext cx="9069705" cy="1237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318" y="1569085"/>
            <a:ext cx="4448591" cy="768985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318" y="2338070"/>
            <a:ext cx="4448591" cy="343894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3522" y="1569085"/>
            <a:ext cx="4470500" cy="768985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23522" y="2338070"/>
            <a:ext cx="4470500" cy="343894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4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6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426720"/>
            <a:ext cx="3391554" cy="149352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99" y="921597"/>
            <a:ext cx="5323523" cy="4548717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1920240"/>
            <a:ext cx="3391554" cy="3557482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426720"/>
            <a:ext cx="3391554" cy="149352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0499" y="921597"/>
            <a:ext cx="5323523" cy="4548717"/>
          </a:xfrm>
        </p:spPr>
        <p:txBody>
          <a:bodyPr anchor="t"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1920240"/>
            <a:ext cx="3391554" cy="3557482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2948" y="340784"/>
            <a:ext cx="9069705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48" y="1703917"/>
            <a:ext cx="9069705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48" y="5932594"/>
            <a:ext cx="236601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EA4C7-184F-46D0-B2F1-AA4DD576DC76}" type="datetimeFigureOut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3293" y="5932594"/>
            <a:ext cx="3549015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6643" y="5932594"/>
            <a:ext cx="236601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5FB66-A241-441E-A3A1-FEC812DEA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7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7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8.pn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2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3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26.jpe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png"/><Relationship Id="rId7" Type="http://schemas.openxmlformats.org/officeDocument/2006/relationships/image" Target="../media/image4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8.png"/><Relationship Id="rId7" Type="http://schemas.openxmlformats.org/officeDocument/2006/relationships/image" Target="../media/image4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" y="0"/>
            <a:ext cx="10515600" cy="64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1946246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84" y="1344173"/>
            <a:ext cx="5849303" cy="53766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Calibri" pitchFamily="34" charset="0"/>
              </a:rPr>
              <a:t>AREA REQUIRMETS</a:t>
            </a:r>
            <a:endParaRPr lang="en-I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85" y="1987094"/>
            <a:ext cx="5572946" cy="2137234"/>
          </a:xfrm>
          <a:prstGeom prst="rect">
            <a:avLst/>
          </a:prstGeom>
          <a:noFill/>
        </p:spPr>
        <p:txBody>
          <a:bodyPr wrap="square" lIns="81199" tIns="40599" rIns="81199" bIns="40599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300" dirty="0" smtClean="0">
                <a:latin typeface="Helvetica Light"/>
              </a:rPr>
              <a:t>LIVING ROOM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300" dirty="0" smtClean="0">
                <a:latin typeface="Helvetica Light"/>
              </a:rPr>
              <a:t>MASTER BEDROOM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300" dirty="0" smtClean="0">
                <a:latin typeface="Helvetica Light"/>
              </a:rPr>
              <a:t>DAUGHTER’S BEDROOM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300" dirty="0" smtClean="0">
                <a:latin typeface="Helvetica Light"/>
              </a:rPr>
              <a:t>SON’S BEDROOM / STUDY ROOM</a:t>
            </a: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1769716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053121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51684" y="2528048"/>
            <a:ext cx="7133299" cy="537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7886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LIVING ROOM PROPOSAL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 Light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3827135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LIVING ROOM 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pic>
        <p:nvPicPr>
          <p:cNvPr id="1026" name="Picture 2" descr="D:\jinal\Delta Max\Others\Priyal\VIEW TOP.jpg"/>
          <p:cNvPicPr>
            <a:picLocks noChangeAspect="1" noChangeArrowheads="1"/>
          </p:cNvPicPr>
          <p:nvPr/>
        </p:nvPicPr>
        <p:blipFill>
          <a:blip r:embed="rId4" cstate="print"/>
          <a:srcRect l="17560" t="15440" r="18086" b="15223"/>
          <a:stretch>
            <a:fillRect/>
          </a:stretch>
        </p:blipFill>
        <p:spPr bwMode="auto">
          <a:xfrm>
            <a:off x="298564" y="895739"/>
            <a:ext cx="6774025" cy="5268685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47249" y="1058739"/>
            <a:ext cx="3219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600" b="1" u="sng" dirty="0" smtClean="0">
                <a:solidFill>
                  <a:srgbClr val="A40000"/>
                </a:solidFill>
                <a:latin typeface="Helvetica Light"/>
              </a:rPr>
              <a:t>Living &amp; Dinning </a:t>
            </a:r>
            <a:r>
              <a:rPr lang="en-IN" sz="1600" dirty="0" smtClean="0">
                <a:latin typeface="Helvetica Light"/>
              </a:rPr>
              <a:t>– additional seating area, TV Unit &amp; Dining &amp; Shoe rack. </a:t>
            </a: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877" y="395004"/>
            <a:ext cx="4053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LIVING ROOM COLOUR PALETTES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912" y="780176"/>
            <a:ext cx="3818694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jinal\CLIENTS\08 SHABRISH SHANKAR\REFERENCE IMAGES\3310fd9187c94918741d4983a769bf5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152" y="982766"/>
            <a:ext cx="2910492" cy="3354341"/>
          </a:xfrm>
          <a:prstGeom prst="rect">
            <a:avLst/>
          </a:prstGeom>
          <a:noFill/>
        </p:spPr>
      </p:pic>
      <p:pic>
        <p:nvPicPr>
          <p:cNvPr id="3075" name="Picture 3" descr="D:\jinal\CLIENTS\08 SHABRISH SHANKAR\REFERENCE IMAGES\eefff65957b68ee4dbe3a5cfd60a264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9931" y="999818"/>
            <a:ext cx="2920412" cy="3365775"/>
          </a:xfrm>
          <a:prstGeom prst="rect">
            <a:avLst/>
          </a:prstGeom>
          <a:noFill/>
        </p:spPr>
      </p:pic>
      <p:pic>
        <p:nvPicPr>
          <p:cNvPr id="3076" name="Picture 4" descr="D:\jinal\CLIENTS\08 SHABRISH SHANKAR\REFERENCE IMAGES\83b6e114062dc719b0749655547c77c9.jpg"/>
          <p:cNvPicPr>
            <a:picLocks noChangeAspect="1" noChangeArrowheads="1"/>
          </p:cNvPicPr>
          <p:nvPr/>
        </p:nvPicPr>
        <p:blipFill>
          <a:blip r:embed="rId7"/>
          <a:srcRect b="34602"/>
          <a:stretch>
            <a:fillRect/>
          </a:stretch>
        </p:blipFill>
        <p:spPr bwMode="auto">
          <a:xfrm>
            <a:off x="3259643" y="4437648"/>
            <a:ext cx="2898873" cy="1840760"/>
          </a:xfrm>
          <a:prstGeom prst="rect">
            <a:avLst/>
          </a:prstGeom>
          <a:noFill/>
        </p:spPr>
      </p:pic>
      <p:pic>
        <p:nvPicPr>
          <p:cNvPr id="3077" name="Picture 5" descr="D:\jinal\CLIENTS\08 SHABRISH SHANKAR\REFERENCE IMAGES\4474b0cbb61be62287ee69a8f3c77bfb.jpg"/>
          <p:cNvPicPr>
            <a:picLocks noChangeAspect="1" noChangeArrowheads="1"/>
          </p:cNvPicPr>
          <p:nvPr/>
        </p:nvPicPr>
        <p:blipFill>
          <a:blip r:embed="rId8"/>
          <a:srcRect t="4012"/>
          <a:stretch>
            <a:fillRect/>
          </a:stretch>
        </p:blipFill>
        <p:spPr bwMode="auto">
          <a:xfrm>
            <a:off x="472229" y="989900"/>
            <a:ext cx="2624499" cy="5025005"/>
          </a:xfrm>
          <a:prstGeom prst="rect">
            <a:avLst/>
          </a:prstGeom>
          <a:noFill/>
        </p:spPr>
      </p:pic>
      <p:pic>
        <p:nvPicPr>
          <p:cNvPr id="12" name="Picture 4" descr="D:\jinal\CLIENTS\08 SHABRISH SHANKAR\REFERENCE IMAGES\83b6e114062dc719b0749655547c77c9.jpg"/>
          <p:cNvPicPr>
            <a:picLocks noChangeAspect="1" noChangeArrowheads="1"/>
          </p:cNvPicPr>
          <p:nvPr/>
        </p:nvPicPr>
        <p:blipFill>
          <a:blip r:embed="rId7"/>
          <a:srcRect t="67134"/>
          <a:stretch>
            <a:fillRect/>
          </a:stretch>
        </p:blipFill>
        <p:spPr bwMode="auto">
          <a:xfrm rot="16200000">
            <a:off x="5547810" y="5064658"/>
            <a:ext cx="1840203" cy="587226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892990" y="4462920"/>
            <a:ext cx="2782855" cy="2060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Helvetica Light"/>
              </a:rPr>
              <a:t>Color scheme to provide a calm environment. Focal elements to be highlighted.</a:t>
            </a:r>
          </a:p>
          <a:p>
            <a:pPr marL="253746" indent="-253746"/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2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877" y="395004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LIVING AREA  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jinal\Delta Max\Others\Priyal\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191" y="888276"/>
            <a:ext cx="7431333" cy="5364551"/>
          </a:xfrm>
          <a:prstGeom prst="rect">
            <a:avLst/>
          </a:prstGeom>
          <a:noFill/>
        </p:spPr>
      </p:pic>
      <p:pic>
        <p:nvPicPr>
          <p:cNvPr id="7170" name="Picture 2" descr="D:\jinal\Delta Max\Others\Priyal\1_0.jpg"/>
          <p:cNvPicPr>
            <a:picLocks noChangeAspect="1" noChangeArrowheads="1"/>
          </p:cNvPicPr>
          <p:nvPr/>
        </p:nvPicPr>
        <p:blipFill>
          <a:blip r:embed="rId6" cstate="print"/>
          <a:srcRect l="13373" t="14535" r="27862" b="20457"/>
          <a:stretch>
            <a:fillRect/>
          </a:stretch>
        </p:blipFill>
        <p:spPr bwMode="auto">
          <a:xfrm>
            <a:off x="7794704" y="892096"/>
            <a:ext cx="2638161" cy="210758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86700" y="3077510"/>
            <a:ext cx="24917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Utilization of minimal </a:t>
            </a:r>
            <a:r>
              <a:rPr lang="en-US" sz="1600" b="1" dirty="0" err="1" smtClean="0">
                <a:latin typeface="Helvetica Light"/>
              </a:rPr>
              <a:t>colours</a:t>
            </a:r>
            <a:r>
              <a:rPr lang="en-US" sz="1600" b="1" dirty="0" smtClean="0">
                <a:latin typeface="Helvetica Light"/>
              </a:rPr>
              <a:t> to accentuate the space to appear larger  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877" y="395004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LIVING AREA  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D:\jinal\Delta Max\Others\Priyal\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824" y="888276"/>
            <a:ext cx="7431333" cy="5364551"/>
          </a:xfrm>
          <a:prstGeom prst="rect">
            <a:avLst/>
          </a:prstGeom>
          <a:noFill/>
        </p:spPr>
      </p:pic>
      <p:pic>
        <p:nvPicPr>
          <p:cNvPr id="10" name="Picture 2" descr="D:\jinal\Delta Max\Others\Priyal\1_0.jpg"/>
          <p:cNvPicPr>
            <a:picLocks noChangeAspect="1" noChangeArrowheads="1"/>
          </p:cNvPicPr>
          <p:nvPr/>
        </p:nvPicPr>
        <p:blipFill>
          <a:blip r:embed="rId6" cstate="print"/>
          <a:srcRect l="13373" t="14535" r="27862" b="20457"/>
          <a:stretch>
            <a:fillRect/>
          </a:stretch>
        </p:blipFill>
        <p:spPr bwMode="auto">
          <a:xfrm>
            <a:off x="7794704" y="892096"/>
            <a:ext cx="2638161" cy="210758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86700" y="3077510"/>
            <a:ext cx="24917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Sleek furniture to make the space look larger and more emphasis on comfort.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877" y="395004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LIVING AREA  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:\jinal\Delta Max\Others\Priyal\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195" y="877645"/>
            <a:ext cx="7431333" cy="5364551"/>
          </a:xfrm>
          <a:prstGeom prst="rect">
            <a:avLst/>
          </a:prstGeom>
          <a:noFill/>
        </p:spPr>
      </p:pic>
      <p:pic>
        <p:nvPicPr>
          <p:cNvPr id="14" name="Picture 2" descr="D:\jinal\Delta Max\Others\Priyal\1_0.jpg"/>
          <p:cNvPicPr>
            <a:picLocks noChangeAspect="1" noChangeArrowheads="1"/>
          </p:cNvPicPr>
          <p:nvPr/>
        </p:nvPicPr>
        <p:blipFill>
          <a:blip r:embed="rId6" cstate="print"/>
          <a:srcRect l="13373" t="14535" r="27862" b="20457"/>
          <a:stretch>
            <a:fillRect/>
          </a:stretch>
        </p:blipFill>
        <p:spPr bwMode="auto">
          <a:xfrm>
            <a:off x="7794704" y="892096"/>
            <a:ext cx="2638161" cy="210758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86700" y="3077510"/>
            <a:ext cx="24917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TV Unit designed for maximum storage space utilization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053121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51684" y="2528048"/>
            <a:ext cx="7133299" cy="537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7886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MASTER BEDROOM PROPOSAL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 Light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877" y="395004"/>
            <a:ext cx="4370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MASTER  BEDROOM COLOUR PALETTES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912" y="780176"/>
            <a:ext cx="3818694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8344" y="5029199"/>
            <a:ext cx="8857139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Helvetica Light"/>
              </a:rPr>
              <a:t>Color scheme to provide a calm environment. Focal elements to be highlighted.</a:t>
            </a:r>
          </a:p>
          <a:p>
            <a:pPr marL="253746" indent="-253746"/>
            <a:endParaRPr lang="en-US" sz="1600" dirty="0">
              <a:latin typeface="Helvetica Light"/>
            </a:endParaRPr>
          </a:p>
        </p:txBody>
      </p:sp>
      <p:pic>
        <p:nvPicPr>
          <p:cNvPr id="14" name="Picture 3" descr="D:\jinal\CLIENTS\10 NATASHA\New folder\029eb7de0f41f876f2357551b72cf8e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15" y="1425265"/>
            <a:ext cx="2579982" cy="34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jinal\CLIENTS\13 RAJ SOMAIYAH\REFERENCE IMAGES\9a0647182d884f49de5ade466d3faf6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31863" y="1430484"/>
            <a:ext cx="3459194" cy="3459194"/>
          </a:xfrm>
          <a:prstGeom prst="rect">
            <a:avLst/>
          </a:prstGeom>
          <a:noFill/>
        </p:spPr>
      </p:pic>
      <p:pic>
        <p:nvPicPr>
          <p:cNvPr id="17" name="Picture 5" descr="D:\jinal\CLIENTS\08 SHABRISH SHANKAR\REFERENCE IMAGES\4474b0cbb61be62287ee69a8f3c77bfb.jpg"/>
          <p:cNvPicPr>
            <a:picLocks noChangeAspect="1" noChangeArrowheads="1"/>
          </p:cNvPicPr>
          <p:nvPr/>
        </p:nvPicPr>
        <p:blipFill>
          <a:blip r:embed="rId7"/>
          <a:srcRect t="4012" b="25659"/>
          <a:stretch>
            <a:fillRect/>
          </a:stretch>
        </p:blipFill>
        <p:spPr bwMode="auto">
          <a:xfrm>
            <a:off x="84984" y="1462190"/>
            <a:ext cx="2444166" cy="3428788"/>
          </a:xfrm>
          <a:prstGeom prst="rect">
            <a:avLst/>
          </a:prstGeom>
          <a:noFill/>
        </p:spPr>
      </p:pic>
      <p:pic>
        <p:nvPicPr>
          <p:cNvPr id="18" name="Picture 5" descr="D:\jinal\CLIENTS\08 SHABRISH SHANKAR\REFERENCE IMAGES\4474b0cbb61be62287ee69a8f3c77bfb.jpg"/>
          <p:cNvPicPr>
            <a:picLocks noChangeAspect="1" noChangeArrowheads="1"/>
          </p:cNvPicPr>
          <p:nvPr/>
        </p:nvPicPr>
        <p:blipFill>
          <a:blip r:embed="rId7"/>
          <a:srcRect t="74837"/>
          <a:stretch>
            <a:fillRect/>
          </a:stretch>
        </p:blipFill>
        <p:spPr bwMode="auto">
          <a:xfrm rot="16200000">
            <a:off x="1674432" y="2303287"/>
            <a:ext cx="3441488" cy="1727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" y="0"/>
            <a:ext cx="10515599" cy="64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4193271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MASTER BEDROOM 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D:\jinal\KD Max\TRAINING\DAY 6\Assignment Day 6\top view.jpg"/>
          <p:cNvPicPr>
            <a:picLocks noChangeAspect="1" noChangeArrowheads="1"/>
          </p:cNvPicPr>
          <p:nvPr/>
        </p:nvPicPr>
        <p:blipFill>
          <a:blip r:embed="rId4" cstate="print"/>
          <a:srcRect l="35564" t="14503" r="35610" b="15099"/>
          <a:stretch>
            <a:fillRect/>
          </a:stretch>
        </p:blipFill>
        <p:spPr bwMode="auto">
          <a:xfrm rot="5400000">
            <a:off x="1961800" y="-542349"/>
            <a:ext cx="4529276" cy="798505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218965" y="1063240"/>
            <a:ext cx="2243470" cy="4635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500" b="1" dirty="0" smtClean="0">
                <a:latin typeface="Helvetica Light"/>
              </a:rPr>
              <a:t>Master Bedroom</a:t>
            </a:r>
            <a:r>
              <a:rPr lang="en-IN" sz="1500" dirty="0" smtClean="0">
                <a:latin typeface="Helvetica Light"/>
              </a:rPr>
              <a:t> – Sleeping, Reading space, Book storage space, Dresser.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500" b="1" dirty="0" smtClean="0">
                <a:latin typeface="Helvetica Light"/>
              </a:rPr>
              <a:t>Husband</a:t>
            </a:r>
            <a:r>
              <a:rPr lang="en-IN" sz="1500" dirty="0" smtClean="0">
                <a:latin typeface="Helvetica Light"/>
              </a:rPr>
              <a:t> – Work, Reading, Watch News.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500" b="1" dirty="0" smtClean="0">
                <a:latin typeface="Helvetica Light"/>
              </a:rPr>
              <a:t>Wife</a:t>
            </a:r>
            <a:r>
              <a:rPr lang="en-IN" sz="1500" dirty="0" smtClean="0">
                <a:latin typeface="Helvetica Light"/>
              </a:rPr>
              <a:t> – Work, Reading, Watching TV. </a:t>
            </a: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054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4193271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MASTER BEDROOM 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D:\jinal\KD Max\TRAINING\DAY 6\Assignment Day 6\R1.1.jpg"/>
          <p:cNvPicPr>
            <a:picLocks noChangeAspect="1" noChangeArrowheads="1"/>
          </p:cNvPicPr>
          <p:nvPr/>
        </p:nvPicPr>
        <p:blipFill>
          <a:blip r:embed="rId4" cstate="print">
            <a:lum bright="10000" contrast="10000"/>
          </a:blip>
          <a:srcRect/>
          <a:stretch>
            <a:fillRect/>
          </a:stretch>
        </p:blipFill>
        <p:spPr bwMode="auto">
          <a:xfrm>
            <a:off x="292940" y="880484"/>
            <a:ext cx="7394400" cy="5337889"/>
          </a:xfrm>
          <a:prstGeom prst="rect">
            <a:avLst/>
          </a:prstGeom>
          <a:noFill/>
        </p:spPr>
      </p:pic>
      <p:pic>
        <p:nvPicPr>
          <p:cNvPr id="9" name="Picture 2" descr="D:\jinal\Delta Max\TRAINING\DAY 6\New folder\2_0.jpg"/>
          <p:cNvPicPr>
            <a:picLocks noChangeAspect="1" noChangeArrowheads="1"/>
          </p:cNvPicPr>
          <p:nvPr/>
        </p:nvPicPr>
        <p:blipFill>
          <a:blip r:embed="rId5"/>
          <a:srcRect l="27807" t="10860" r="42208" b="17706"/>
          <a:stretch>
            <a:fillRect/>
          </a:stretch>
        </p:blipFill>
        <p:spPr bwMode="auto">
          <a:xfrm>
            <a:off x="8091428" y="836341"/>
            <a:ext cx="1985328" cy="3415619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854696" y="4310598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Glossy textures used to give luxury feel to the space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054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2637660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MASTER BEDROOM 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 descr="D:\jinal\KD Max\TRAINING\DAY 6\Assignment Day 6\R1.2.jpg"/>
          <p:cNvPicPr>
            <a:picLocks noChangeAspect="1" noChangeArrowheads="1"/>
          </p:cNvPicPr>
          <p:nvPr/>
        </p:nvPicPr>
        <p:blipFill>
          <a:blip r:embed="rId4" cstate="print">
            <a:lum bright="10000" contrast="10000"/>
          </a:blip>
          <a:srcRect/>
          <a:stretch>
            <a:fillRect/>
          </a:stretch>
        </p:blipFill>
        <p:spPr bwMode="auto">
          <a:xfrm>
            <a:off x="292941" y="881492"/>
            <a:ext cx="7426295" cy="5360913"/>
          </a:xfrm>
          <a:prstGeom prst="rect">
            <a:avLst/>
          </a:prstGeom>
          <a:noFill/>
        </p:spPr>
      </p:pic>
      <p:pic>
        <p:nvPicPr>
          <p:cNvPr id="10" name="Picture 2" descr="D:\jinal\Delta Max\TRAINING\DAY 6\New folder\2_0.jpg"/>
          <p:cNvPicPr>
            <a:picLocks noChangeAspect="1" noChangeArrowheads="1"/>
          </p:cNvPicPr>
          <p:nvPr/>
        </p:nvPicPr>
        <p:blipFill>
          <a:blip r:embed="rId5"/>
          <a:srcRect l="27807" t="10860" r="42208" b="17706"/>
          <a:stretch>
            <a:fillRect/>
          </a:stretch>
        </p:blipFill>
        <p:spPr bwMode="auto">
          <a:xfrm>
            <a:off x="8091428" y="836341"/>
            <a:ext cx="1985328" cy="3415619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7854696" y="4310598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Smallest area space utilized for smart storage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054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2637660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MASTER BEDROOM 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D:\jinal\KD Max\TRAINING\DAY 6\Assignment Day 6\R1.3.jpg"/>
          <p:cNvPicPr>
            <a:picLocks noChangeAspect="1" noChangeArrowheads="1"/>
          </p:cNvPicPr>
          <p:nvPr/>
        </p:nvPicPr>
        <p:blipFill>
          <a:blip r:embed="rId4" cstate="print">
            <a:lum bright="10000" contrast="10000"/>
          </a:blip>
          <a:srcRect/>
          <a:stretch>
            <a:fillRect/>
          </a:stretch>
        </p:blipFill>
        <p:spPr bwMode="auto">
          <a:xfrm>
            <a:off x="292942" y="872875"/>
            <a:ext cx="7479458" cy="5399292"/>
          </a:xfrm>
          <a:prstGeom prst="rect">
            <a:avLst/>
          </a:prstGeom>
          <a:noFill/>
        </p:spPr>
      </p:pic>
      <p:pic>
        <p:nvPicPr>
          <p:cNvPr id="9" name="Picture 2" descr="D:\jinal\Delta Max\TRAINING\DAY 6\New folder\2_0.jpg"/>
          <p:cNvPicPr>
            <a:picLocks noChangeAspect="1" noChangeArrowheads="1"/>
          </p:cNvPicPr>
          <p:nvPr/>
        </p:nvPicPr>
        <p:blipFill>
          <a:blip r:embed="rId5"/>
          <a:srcRect l="27807" t="10860" r="42208" b="17706"/>
          <a:stretch>
            <a:fillRect/>
          </a:stretch>
        </p:blipFill>
        <p:spPr bwMode="auto">
          <a:xfrm>
            <a:off x="8091428" y="836341"/>
            <a:ext cx="1985328" cy="3415619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854696" y="4310598"/>
            <a:ext cx="2596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Basic False ceiling used to highlight the walls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053121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51684" y="2528048"/>
            <a:ext cx="7133299" cy="537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7886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DAUGHTER’S BEDROOM PROPOSAL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 Light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4729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DAUGHTER’S BEDROOM COLOUR PALETTE</a:t>
            </a:r>
            <a:endParaRPr lang="en-IN" sz="1800" b="1" dirty="0" smtClean="0">
              <a:solidFill>
                <a:srgbClr val="C00000"/>
              </a:solidFill>
              <a:latin typeface="Helvetica Light"/>
            </a:endParaRPr>
          </a:p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 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92951" y="1099264"/>
            <a:ext cx="4485584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</a:pPr>
            <a:endParaRPr lang="en-IN" sz="1800" dirty="0" smtClean="0">
              <a:latin typeface="Helvetica Light"/>
            </a:endParaRPr>
          </a:p>
        </p:txBody>
      </p:sp>
      <p:pic>
        <p:nvPicPr>
          <p:cNvPr id="11" name="Picture 3" descr="D:\jinal\CLIENTS\08 SHABRISH SHANKAR\REFERENCE IMAGES\a99fb813da661859ab5ee823af03f2d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4502" y="1605790"/>
            <a:ext cx="1948751" cy="3389583"/>
          </a:xfrm>
          <a:prstGeom prst="rect">
            <a:avLst/>
          </a:prstGeom>
          <a:noFill/>
        </p:spPr>
      </p:pic>
      <p:pic>
        <p:nvPicPr>
          <p:cNvPr id="12" name="Picture 2" descr="D:\jinal\CLIENTS\10 NATASHA\New folder\1f18ab1c19dad4452c35dc89e855b2e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73" y="1605789"/>
            <a:ext cx="1850934" cy="338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jinal\CLIENTS\10 NATASHA\New folder\029eb7de0f41f876f2357551b72cf8e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79" y="1605789"/>
            <a:ext cx="2513520" cy="338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jinal\CLIENTS\08 SHABRISH SHANKAR\REFERENCE IMAGES\6d18720ebdd44b78d2d653b9da0e558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5" y="1605789"/>
            <a:ext cx="3485305" cy="338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35849" y="5151632"/>
            <a:ext cx="8338358" cy="83099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 algn="just">
              <a:buFont typeface="Arial" pitchFamily="34" charset="0"/>
              <a:buChar char="•"/>
            </a:pPr>
            <a:r>
              <a:rPr lang="en-US" b="1" dirty="0" smtClean="0">
                <a:latin typeface="Helvetica Light"/>
              </a:rPr>
              <a:t>Color scheme for relaxed atmosphere.</a:t>
            </a:r>
          </a:p>
          <a:p>
            <a:pPr marL="253746" indent="-253746" algn="just">
              <a:buFont typeface="Arial" pitchFamily="34" charset="0"/>
              <a:buChar char="•"/>
            </a:pP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054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4761988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DAUGHTER’S BEDROOM 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jinal\Delta Max\ishrat\F6.jpg"/>
          <p:cNvPicPr>
            <a:picLocks noChangeAspect="1" noChangeArrowheads="1"/>
          </p:cNvPicPr>
          <p:nvPr/>
        </p:nvPicPr>
        <p:blipFill>
          <a:blip r:embed="rId4" cstate="print"/>
          <a:srcRect l="23889" t="4051" r="24004" b="3350"/>
          <a:stretch>
            <a:fillRect/>
          </a:stretch>
        </p:blipFill>
        <p:spPr bwMode="auto">
          <a:xfrm rot="5400000">
            <a:off x="1047402" y="123587"/>
            <a:ext cx="5327696" cy="68346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175240" y="887430"/>
            <a:ext cx="31630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600" b="1" dirty="0" smtClean="0">
                <a:latin typeface="Helvetica Light"/>
              </a:rPr>
              <a:t>Daughter’s Bedroom</a:t>
            </a:r>
            <a:r>
              <a:rPr lang="en-IN" sz="1600" dirty="0" smtClean="0">
                <a:latin typeface="Helvetica Light"/>
              </a:rPr>
              <a:t> – Sleeping, Reading space, Play area , Dresser.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endParaRPr lang="en-IN" sz="1600" dirty="0" smtClean="0">
              <a:latin typeface="Helvetica Light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600" b="1" dirty="0" smtClean="0">
                <a:latin typeface="Helvetica Light"/>
              </a:rPr>
              <a:t>Daughter</a:t>
            </a:r>
            <a:r>
              <a:rPr lang="en-IN" sz="1600" dirty="0" smtClean="0">
                <a:latin typeface="Helvetica Light"/>
              </a:rPr>
              <a:t> – Work, Reading, Socializing with friends.</a:t>
            </a:r>
          </a:p>
          <a:p>
            <a:pPr marL="342900" indent="-342900">
              <a:lnSpc>
                <a:spcPct val="200000"/>
              </a:lnSpc>
            </a:pPr>
            <a:endParaRPr lang="en-IN" sz="1600" dirty="0" smtClean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4099" name="Picture 3" descr="D:\jinal\Delta Max\ishrat\F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102" y="886624"/>
            <a:ext cx="7422997" cy="53585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DAUGHTER’S BEDROOM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D:\jinal\Delta Max\ishrat\11_0.jpg"/>
          <p:cNvPicPr>
            <a:picLocks noChangeAspect="1" noChangeArrowheads="1"/>
          </p:cNvPicPr>
          <p:nvPr/>
        </p:nvPicPr>
        <p:blipFill>
          <a:blip r:embed="rId6"/>
          <a:srcRect l="24907" t="21600" r="38828" b="16648"/>
          <a:stretch>
            <a:fillRect/>
          </a:stretch>
        </p:blipFill>
        <p:spPr bwMode="auto">
          <a:xfrm>
            <a:off x="7790688" y="877824"/>
            <a:ext cx="2587752" cy="31821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54696" y="4310598"/>
            <a:ext cx="2596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Use of trendy Pastel </a:t>
            </a:r>
            <a:r>
              <a:rPr lang="en-US" sz="1600" b="1" dirty="0" err="1" smtClean="0">
                <a:latin typeface="Helvetica Light"/>
              </a:rPr>
              <a:t>colours</a:t>
            </a:r>
            <a:r>
              <a:rPr lang="en-US" sz="1600" b="1" dirty="0" smtClean="0">
                <a:latin typeface="Helvetica Light"/>
              </a:rPr>
              <a:t> on the walls with basic </a:t>
            </a:r>
            <a:r>
              <a:rPr lang="en-US" sz="1600" b="1" dirty="0" err="1" smtClean="0">
                <a:latin typeface="Helvetica Light"/>
              </a:rPr>
              <a:t>colours</a:t>
            </a:r>
            <a:r>
              <a:rPr lang="en-US" sz="1600" b="1" dirty="0" smtClean="0">
                <a:latin typeface="Helvetica Light"/>
              </a:rPr>
              <a:t> on furniture 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DAUGHTER’S BEDROOM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jinal\Delta Max\ishrat\F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102" y="886624"/>
            <a:ext cx="7422997" cy="5358533"/>
          </a:xfrm>
          <a:prstGeom prst="rect">
            <a:avLst/>
          </a:prstGeom>
          <a:noFill/>
        </p:spPr>
      </p:pic>
      <p:pic>
        <p:nvPicPr>
          <p:cNvPr id="11" name="Picture 5" descr="D:\jinal\Delta Max\ishrat\11_0.jpg"/>
          <p:cNvPicPr>
            <a:picLocks noChangeAspect="1" noChangeArrowheads="1"/>
          </p:cNvPicPr>
          <p:nvPr/>
        </p:nvPicPr>
        <p:blipFill>
          <a:blip r:embed="rId6"/>
          <a:srcRect l="24907" t="21600" r="38828" b="16648"/>
          <a:stretch>
            <a:fillRect/>
          </a:stretch>
        </p:blipFill>
        <p:spPr bwMode="auto">
          <a:xfrm>
            <a:off x="7790688" y="877824"/>
            <a:ext cx="2587752" cy="31821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54696" y="4310598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More space utility done with use of Sliding wardrobe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DAUGHTER’S BEDROOM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D:\jinal\Delta Max\ishrat\F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102" y="876897"/>
            <a:ext cx="7422997" cy="5358533"/>
          </a:xfrm>
          <a:prstGeom prst="rect">
            <a:avLst/>
          </a:prstGeom>
          <a:noFill/>
        </p:spPr>
      </p:pic>
      <p:pic>
        <p:nvPicPr>
          <p:cNvPr id="11" name="Picture 5" descr="D:\jinal\Delta Max\ishrat\11_0.jpg"/>
          <p:cNvPicPr>
            <a:picLocks noChangeAspect="1" noChangeArrowheads="1"/>
          </p:cNvPicPr>
          <p:nvPr/>
        </p:nvPicPr>
        <p:blipFill>
          <a:blip r:embed="rId6"/>
          <a:srcRect l="24907" t="21600" r="38828" b="16648"/>
          <a:stretch>
            <a:fillRect/>
          </a:stretch>
        </p:blipFill>
        <p:spPr bwMode="auto">
          <a:xfrm>
            <a:off x="7790688" y="877824"/>
            <a:ext cx="2587752" cy="31821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854696" y="4310598"/>
            <a:ext cx="2596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A plain wall for the kid to accessorize 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927" y="567398"/>
            <a:ext cx="3373755" cy="8112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127" tIns="27064" rIns="54127" bIns="27064" rtlCol="0" anchor="ctr"/>
          <a:lstStyle/>
          <a:p>
            <a:pPr algn="ctr"/>
            <a:endParaRPr lang="tr-TR" sz="800" dirty="0"/>
          </a:p>
        </p:txBody>
      </p:sp>
      <p:sp>
        <p:nvSpPr>
          <p:cNvPr id="8" name="Rectangle 7"/>
          <p:cNvSpPr/>
          <p:nvPr/>
        </p:nvSpPr>
        <p:spPr>
          <a:xfrm>
            <a:off x="7024104" y="2889248"/>
            <a:ext cx="2094919" cy="270100"/>
          </a:xfrm>
          <a:prstGeom prst="rect">
            <a:avLst/>
          </a:prstGeom>
        </p:spPr>
        <p:txBody>
          <a:bodyPr wrap="square" lIns="54127" tIns="27064" rIns="54127" bIns="27064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MULTIPLE  LOCATIONS</a:t>
            </a:r>
          </a:p>
        </p:txBody>
      </p:sp>
      <p:pic>
        <p:nvPicPr>
          <p:cNvPr id="5" name="Picture 4" descr="Logo_N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45" y="84321"/>
            <a:ext cx="835210" cy="36016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17426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8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053121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51684" y="2528048"/>
            <a:ext cx="7133299" cy="537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7886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SON’S BEDROOM / STUDY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 ROOM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 Light"/>
                <a:ea typeface="+mj-ea"/>
                <a:cs typeface="Calibri" pitchFamily="34" charset="0"/>
              </a:rPr>
              <a:t>PROPOSAL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 Light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SON’S BEDOOM / STUDY ROOM  COLOUR PALETTE</a:t>
            </a:r>
            <a:endParaRPr lang="en-IN" sz="1800" b="1" dirty="0" smtClean="0">
              <a:solidFill>
                <a:srgbClr val="C00000"/>
              </a:solidFill>
              <a:latin typeface="Helvetica Light"/>
            </a:endParaRPr>
          </a:p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 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D:\jinal\CLIENTS\08 SHABRISH SHANKAR\REFERENCE IMAGES\a99fb813da661859ab5ee823af03f2d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127" y="1324496"/>
            <a:ext cx="2198489" cy="3823968"/>
          </a:xfrm>
          <a:prstGeom prst="rect">
            <a:avLst/>
          </a:prstGeom>
          <a:noFill/>
        </p:spPr>
      </p:pic>
      <p:pic>
        <p:nvPicPr>
          <p:cNvPr id="12" name="Picture 4" descr="D:\jinal\CLIENTS\08 SHABRISH SHANKAR\REFERENCE IMAGES\605d60582c25aaa514918de6554126f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0101" y="1332689"/>
            <a:ext cx="3771378" cy="3747509"/>
          </a:xfrm>
          <a:prstGeom prst="rect">
            <a:avLst/>
          </a:prstGeom>
          <a:noFill/>
        </p:spPr>
      </p:pic>
      <p:pic>
        <p:nvPicPr>
          <p:cNvPr id="15" name="Picture 2" descr="D:\jinal\CLIENTS\13 RAJ SOMAIYAH\REFERENCE IMAGES\9a0647182d884f49de5ade466d3faf65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36437" y="1334139"/>
            <a:ext cx="3729706" cy="3729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054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5741446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SON’S BEDROOM/STUDY ROOM FLOOR PLAN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36408" y="989106"/>
            <a:ext cx="2633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600" b="1" dirty="0" smtClean="0">
                <a:latin typeface="Helvetica Light"/>
              </a:rPr>
              <a:t>Son’s Bedroom / Study Room </a:t>
            </a:r>
            <a:r>
              <a:rPr lang="en-IN" sz="1600" dirty="0" smtClean="0">
                <a:latin typeface="Helvetica Light"/>
              </a:rPr>
              <a:t>– Sleeping, Reading space, Place for guitar.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600" b="1" dirty="0" smtClean="0">
                <a:latin typeface="Helvetica Light"/>
              </a:rPr>
              <a:t>Son</a:t>
            </a:r>
            <a:r>
              <a:rPr lang="en-IN" sz="1600" dirty="0" smtClean="0">
                <a:latin typeface="Helvetica Light"/>
              </a:rPr>
              <a:t> – Study, Playing Guitar, Sports</a:t>
            </a:r>
          </a:p>
        </p:txBody>
      </p:sp>
      <p:pic>
        <p:nvPicPr>
          <p:cNvPr id="5122" name="Picture 2" descr="D:\jinal\Delta Max\Others\Raksha\2.jpg"/>
          <p:cNvPicPr>
            <a:picLocks noChangeAspect="1" noChangeArrowheads="1"/>
          </p:cNvPicPr>
          <p:nvPr/>
        </p:nvPicPr>
        <p:blipFill>
          <a:blip r:embed="rId4" cstate="print"/>
          <a:srcRect l="16468" t="19413" r="17718" b="16342"/>
          <a:stretch>
            <a:fillRect/>
          </a:stretch>
        </p:blipFill>
        <p:spPr bwMode="auto">
          <a:xfrm>
            <a:off x="283463" y="978408"/>
            <a:ext cx="7487229" cy="5276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2397907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SON’S BEDROOM 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D:\jinal\OTHERS\DELTA MAX PPT\RAKSHA\R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953" y="943004"/>
            <a:ext cx="7277651" cy="5253610"/>
          </a:xfrm>
          <a:prstGeom prst="rect">
            <a:avLst/>
          </a:prstGeom>
          <a:noFill/>
        </p:spPr>
      </p:pic>
      <p:pic>
        <p:nvPicPr>
          <p:cNvPr id="8" name="Picture 2" descr="D:\jinal\OTHERS\DELTA MAX PPT\RAKSHA\batch output_0.jpg"/>
          <p:cNvPicPr>
            <a:picLocks noChangeAspect="1" noChangeArrowheads="1"/>
          </p:cNvPicPr>
          <p:nvPr/>
        </p:nvPicPr>
        <p:blipFill>
          <a:blip r:embed="rId5" cstate="print"/>
          <a:srcRect l="14073" t="16069" r="23073" b="19112"/>
          <a:stretch>
            <a:fillRect/>
          </a:stretch>
        </p:blipFill>
        <p:spPr bwMode="auto">
          <a:xfrm>
            <a:off x="7683216" y="919405"/>
            <a:ext cx="2657941" cy="197943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854696" y="3210086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dirty="0" smtClean="0">
                <a:latin typeface="Helvetica Light"/>
              </a:rPr>
              <a:t>Ample Storage open-closed storage for books and decor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2397907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SON’S BEDROOM 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 descr="D:\jinal\OTHERS\DELTA MAX PPT\RAKSHA\R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953" y="898615"/>
            <a:ext cx="7302248" cy="5271366"/>
          </a:xfrm>
          <a:prstGeom prst="rect">
            <a:avLst/>
          </a:prstGeom>
          <a:noFill/>
        </p:spPr>
      </p:pic>
      <p:pic>
        <p:nvPicPr>
          <p:cNvPr id="8" name="Picture 2" descr="D:\jinal\OTHERS\DELTA MAX PPT\RAKSHA\batch output_0.jpg"/>
          <p:cNvPicPr>
            <a:picLocks noChangeAspect="1" noChangeArrowheads="1"/>
          </p:cNvPicPr>
          <p:nvPr/>
        </p:nvPicPr>
        <p:blipFill>
          <a:blip r:embed="rId5" cstate="print"/>
          <a:srcRect l="14073" t="16069" r="23073" b="19112"/>
          <a:stretch>
            <a:fillRect/>
          </a:stretch>
        </p:blipFill>
        <p:spPr bwMode="auto">
          <a:xfrm>
            <a:off x="7683216" y="919405"/>
            <a:ext cx="2657941" cy="197943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854696" y="3234362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Cozy niche informal seating created alongside the window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0515600" cy="64008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69D84A0-C406-5A4A-8852-8D98BC8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3B3991D-12B5-A34B-B98F-CABD8B7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4069" y="115721"/>
              <a:ext cx="1229269" cy="504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4688" y="423219"/>
              <a:ext cx="2397907" cy="395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Helvetica Light"/>
                </a:rPr>
                <a:t>SON’S BEDROOM </a:t>
              </a:r>
              <a:endParaRPr lang="en-IN" sz="1800" b="1" dirty="0">
                <a:solidFill>
                  <a:srgbClr val="C00000"/>
                </a:solidFill>
                <a:latin typeface="Helvetica Light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12" y="778778"/>
            <a:ext cx="2993077" cy="41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jinal\OTHERS\DELTA MAX PPT\RAKSHA\batch output_0.jpg"/>
          <p:cNvPicPr>
            <a:picLocks noChangeAspect="1" noChangeArrowheads="1"/>
          </p:cNvPicPr>
          <p:nvPr/>
        </p:nvPicPr>
        <p:blipFill>
          <a:blip r:embed="rId4" cstate="print"/>
          <a:srcRect l="14073" t="16069" r="23073" b="19112"/>
          <a:stretch>
            <a:fillRect/>
          </a:stretch>
        </p:blipFill>
        <p:spPr bwMode="auto">
          <a:xfrm>
            <a:off x="7683216" y="919405"/>
            <a:ext cx="2657941" cy="1979438"/>
          </a:xfrm>
          <a:prstGeom prst="rect">
            <a:avLst/>
          </a:prstGeom>
          <a:noFill/>
        </p:spPr>
      </p:pic>
      <p:pic>
        <p:nvPicPr>
          <p:cNvPr id="10242" name="Picture 2" descr="D:\jinal\Delta Max\Others\Raksha\R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91" y="885698"/>
            <a:ext cx="7323215" cy="528650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854696" y="3250546"/>
            <a:ext cx="2596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  <a:latin typeface="Helvetica Light"/>
              </a:rPr>
              <a:t>Arrivae Personalization</a:t>
            </a:r>
            <a:r>
              <a:rPr lang="en-US" sz="1600" dirty="0" smtClean="0">
                <a:solidFill>
                  <a:srgbClr val="C00000"/>
                </a:solidFill>
                <a:latin typeface="Helvetica Light"/>
              </a:rPr>
              <a:t> </a:t>
            </a:r>
          </a:p>
          <a:p>
            <a:pPr marL="253746" indent="-253746">
              <a:buFont typeface="Arial" pitchFamily="34" charset="0"/>
              <a:buChar char="•"/>
            </a:pPr>
            <a:r>
              <a:rPr lang="en-US" sz="1600" b="1" dirty="0" smtClean="0">
                <a:latin typeface="Helvetica Light"/>
              </a:rPr>
              <a:t>Bare minimum furniture to use the room in multipurpose way</a:t>
            </a:r>
            <a:endParaRPr lang="en-US" sz="16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053121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51684" y="2528048"/>
            <a:ext cx="7133299" cy="537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7886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ea typeface="+mj-ea"/>
                <a:cs typeface="Calibri" pitchFamily="34" charset="0"/>
              </a:rPr>
              <a:t>DÉCOR IDEAS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 Light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WALLPAPERS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94" y="3642974"/>
            <a:ext cx="2118529" cy="2353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0" y="3566179"/>
            <a:ext cx="2452798" cy="2452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94" y="1080322"/>
            <a:ext cx="2118530" cy="2483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0" y="1080323"/>
            <a:ext cx="2452798" cy="2452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01" y="1080323"/>
            <a:ext cx="3472187" cy="49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LIGHTING FIXTURES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152144" y="969265"/>
            <a:ext cx="7854696" cy="4983480"/>
            <a:chOff x="152400" y="73071"/>
            <a:chExt cx="8839200" cy="5775961"/>
          </a:xfrm>
        </p:grpSpPr>
        <p:pic>
          <p:nvPicPr>
            <p:cNvPr id="20" name="Picture 2" descr="C:\Users\LUCKY\PROJECTS\PurpleBcakyard\Current\swati\ref\2d2227040ab03775f8635cf9d2f0d61b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34751" y="73072"/>
              <a:ext cx="2356849" cy="3127328"/>
            </a:xfrm>
            <a:prstGeom prst="rect">
              <a:avLst/>
            </a:prstGeom>
            <a:noFill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7" t="-1" b="25012"/>
            <a:stretch/>
          </p:blipFill>
          <p:spPr>
            <a:xfrm>
              <a:off x="152400" y="3235960"/>
              <a:ext cx="2082850" cy="2613072"/>
            </a:xfrm>
            <a:prstGeom prst="rect">
              <a:avLst/>
            </a:prstGeom>
          </p:spPr>
        </p:pic>
        <p:pic>
          <p:nvPicPr>
            <p:cNvPr id="22" name="Picture 4" descr=" : 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45" y="3235960"/>
              <a:ext cx="2156703" cy="261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White &amp; Copper Pendant Lightshade - Ceiling Lights - Lighting: 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3" b="8435"/>
            <a:stretch/>
          </p:blipFill>
          <p:spPr bwMode="auto">
            <a:xfrm>
              <a:off x="4499144" y="3235960"/>
              <a:ext cx="2059408" cy="261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diamond facet lamps in pastel / scandinavian colors: 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56" b="28653"/>
            <a:stretch/>
          </p:blipFill>
          <p:spPr bwMode="auto">
            <a:xfrm>
              <a:off x="6634751" y="3235960"/>
              <a:ext cx="2356849" cy="261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USER-1\Purple Backyard\IN Progress\rupa - the address\ref\06ead98f3ceb7f4db4326fd8670ec099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145" y="73071"/>
              <a:ext cx="2059408" cy="312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USER-1\Purple Backyard\IN Progress\rupa - the address\ref\ba3a754369f651df7ffe2bb241ced9f5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78" r="17825"/>
            <a:stretch/>
          </p:blipFill>
          <p:spPr bwMode="auto">
            <a:xfrm>
              <a:off x="152400" y="74046"/>
              <a:ext cx="2082850" cy="312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USER-1\Purple Backyard\IN Progress\rupa - the address\ref\00a7d4909ca1aff0232597ace03ab1c6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9344" y="73071"/>
              <a:ext cx="2156704" cy="312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877" y="395004"/>
            <a:ext cx="250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Helvetica Light"/>
              </a:rPr>
              <a:t>WALL DÉCOR IDEAS</a:t>
            </a:r>
            <a:endParaRPr lang="en-IN" sz="1800" b="1" dirty="0">
              <a:solidFill>
                <a:srgbClr val="C00000"/>
              </a:solidFill>
              <a:latin typeface="Helvetica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912" y="780176"/>
            <a:ext cx="2266730" cy="2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D:\jinal\CLIENTS\08 SHABRISH SHANKAR\REFERENCE IMAGES\50c9a86096b2e873390af48933fa103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038" y="2004060"/>
            <a:ext cx="4277106" cy="2851404"/>
          </a:xfrm>
          <a:prstGeom prst="rect">
            <a:avLst/>
          </a:prstGeom>
          <a:noFill/>
        </p:spPr>
      </p:pic>
      <p:pic>
        <p:nvPicPr>
          <p:cNvPr id="6148" name="Picture 4" descr="D:\jinal\CLIENTS\08 SHABRISH SHANKAR\REFERENCE IMAGES\b73cfe58a42481f09077add4da2d9211.jpg"/>
          <p:cNvPicPr>
            <a:picLocks noChangeAspect="1" noChangeArrowheads="1"/>
          </p:cNvPicPr>
          <p:nvPr/>
        </p:nvPicPr>
        <p:blipFill>
          <a:blip r:embed="rId5"/>
          <a:srcRect t="8082" b="9505"/>
          <a:stretch>
            <a:fillRect/>
          </a:stretch>
        </p:blipFill>
        <p:spPr bwMode="auto">
          <a:xfrm>
            <a:off x="3273552" y="1746504"/>
            <a:ext cx="2677668" cy="3310128"/>
          </a:xfrm>
          <a:prstGeom prst="rect">
            <a:avLst/>
          </a:prstGeom>
          <a:noFill/>
        </p:spPr>
      </p:pic>
      <p:pic>
        <p:nvPicPr>
          <p:cNvPr id="6150" name="Picture 6" descr="D:\jinal\CLIENTS\08 SHABRISH SHANKAR\REFERENCE IMAGES\518c7cca888c0e17ee724ab889e7deed.jpg"/>
          <p:cNvPicPr>
            <a:picLocks noChangeAspect="1" noChangeArrowheads="1"/>
          </p:cNvPicPr>
          <p:nvPr/>
        </p:nvPicPr>
        <p:blipFill>
          <a:blip r:embed="rId6"/>
          <a:srcRect l="13694" t="4784" r="14139" b="6343"/>
          <a:stretch>
            <a:fillRect/>
          </a:stretch>
        </p:blipFill>
        <p:spPr bwMode="auto">
          <a:xfrm>
            <a:off x="502920" y="1719072"/>
            <a:ext cx="2715768" cy="3344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jinal\Delta Max\DELTA MAX PPT\Customisation_booklet_8x5_Final_page-0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8125"/>
            <a:ext cx="10515600" cy="65722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90888" y="6102417"/>
            <a:ext cx="259883" cy="163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jinal\Delta Max\DELTA MAX PPT\Customisation_booklet_8x5_Final_page-0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4604"/>
            <a:ext cx="10515600" cy="65722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90888" y="6102417"/>
            <a:ext cx="259883" cy="163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" y="0"/>
            <a:ext cx="10515599" cy="64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" y="0"/>
            <a:ext cx="10515599" cy="6405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4065" y="4816447"/>
            <a:ext cx="238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Tenure : Upto 25 Years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736" y="2324547"/>
            <a:ext cx="1223721" cy="1015663"/>
          </a:xfrm>
          <a:prstGeom prst="rect">
            <a:avLst/>
          </a:prstGeom>
          <a:solidFill>
            <a:srgbClr val="A4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60 Days Delivery Period </a:t>
            </a:r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4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3259130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84" y="2763487"/>
            <a:ext cx="9040956" cy="53766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Helvetica Light"/>
                <a:cs typeface="Calibri" pitchFamily="34" charset="0"/>
              </a:rPr>
              <a:t>Proposition –</a:t>
            </a:r>
            <a:r>
              <a:rPr lang="en-US" sz="2800" b="1" dirty="0" smtClean="0">
                <a:latin typeface="Helvetica Light"/>
                <a:cs typeface="Calibri" pitchFamily="34" charset="0"/>
              </a:rPr>
              <a:t>MR. </a:t>
            </a:r>
            <a:r>
              <a:rPr lang="en-US" sz="2800" b="1" dirty="0" smtClean="0">
                <a:latin typeface="Helvetica Light"/>
                <a:cs typeface="Calibri" pitchFamily="34" charset="0"/>
              </a:rPr>
              <a:t>NAME </a:t>
            </a:r>
            <a:endParaRPr lang="en-IN" sz="2800" b="1" dirty="0">
              <a:latin typeface="Helvetica Light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85" y="3306764"/>
            <a:ext cx="3103891" cy="327892"/>
          </a:xfrm>
          <a:prstGeom prst="rect">
            <a:avLst/>
          </a:prstGeom>
          <a:noFill/>
        </p:spPr>
        <p:txBody>
          <a:bodyPr wrap="none" lIns="81199" tIns="40599" rIns="81199" bIns="40599" rtlCol="0">
            <a:spAutoFit/>
          </a:bodyPr>
          <a:lstStyle/>
          <a:p>
            <a:r>
              <a:rPr lang="en-IN" dirty="0" smtClean="0">
                <a:latin typeface="Helvetica Light"/>
              </a:rPr>
              <a:t>Our Product &amp; Service Solutions</a:t>
            </a:r>
            <a:endParaRPr lang="en-IN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90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1192704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84" y="638756"/>
            <a:ext cx="5849303" cy="53766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Calibri" pitchFamily="34" charset="0"/>
              </a:rPr>
              <a:t>Customer Profile </a:t>
            </a:r>
            <a:endParaRPr lang="en-I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84" y="1396158"/>
            <a:ext cx="8774417" cy="3282547"/>
          </a:xfrm>
          <a:prstGeom prst="rect">
            <a:avLst/>
          </a:prstGeom>
          <a:noFill/>
        </p:spPr>
        <p:txBody>
          <a:bodyPr wrap="square" lIns="81199" tIns="40599" rIns="81199" bIns="40599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Residence –</a:t>
            </a:r>
            <a:r>
              <a:rPr lang="en-IN" sz="2400" dirty="0" err="1" smtClean="0">
                <a:latin typeface="Helvetica Light"/>
              </a:rPr>
              <a:t>Kanakia</a:t>
            </a:r>
            <a:r>
              <a:rPr lang="en-IN" sz="2400" dirty="0" smtClean="0">
                <a:latin typeface="Helvetica Light"/>
              </a:rPr>
              <a:t> Forest , </a:t>
            </a:r>
            <a:r>
              <a:rPr lang="en-IN" sz="2400" dirty="0" err="1" smtClean="0">
                <a:latin typeface="Helvetica Light"/>
              </a:rPr>
              <a:t>Andheri</a:t>
            </a:r>
            <a:r>
              <a:rPr lang="en-IN" sz="2400" dirty="0" smtClean="0">
                <a:latin typeface="Helvetica Light"/>
              </a:rPr>
              <a:t> East.</a:t>
            </a:r>
            <a:r>
              <a:rPr lang="en-IN" sz="2400" b="1" dirty="0" smtClean="0">
                <a:latin typeface="Helvetica Light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Profession – </a:t>
            </a:r>
            <a:r>
              <a:rPr lang="en-IN" sz="2400" dirty="0" smtClean="0">
                <a:latin typeface="Helvetica Light"/>
              </a:rPr>
              <a:t>Doctor (40 Year)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Family – </a:t>
            </a:r>
            <a:r>
              <a:rPr lang="en-IN" sz="2400" dirty="0" smtClean="0">
                <a:latin typeface="Helvetica Light"/>
              </a:rPr>
              <a:t>Wife (37 Year), Son (13 years) &amp; Daughter(8 years).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Theme – </a:t>
            </a:r>
            <a:r>
              <a:rPr lang="en-IN" sz="2400" dirty="0" smtClean="0">
                <a:latin typeface="Helvetica Light"/>
              </a:rPr>
              <a:t>Minimalist with pastel shades.</a:t>
            </a:r>
            <a:endParaRPr lang="en-IN" sz="2400" dirty="0">
              <a:latin typeface="Helvetica Light"/>
            </a:endParaRPr>
          </a:p>
          <a:p>
            <a:pPr marL="342900" indent="-342900">
              <a:buAutoNum type="arabicPeriod"/>
            </a:pPr>
            <a:endParaRPr lang="en-IN" b="1" dirty="0" smtClean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1279329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84" y="715756"/>
            <a:ext cx="5849303" cy="53766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Calibri" pitchFamily="34" charset="0"/>
              </a:rPr>
              <a:t>Customer Behavior </a:t>
            </a:r>
            <a:endParaRPr lang="en-I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84" y="1319147"/>
            <a:ext cx="8774417" cy="3282547"/>
          </a:xfrm>
          <a:prstGeom prst="rect">
            <a:avLst/>
          </a:prstGeom>
          <a:noFill/>
        </p:spPr>
        <p:txBody>
          <a:bodyPr wrap="square" lIns="81199" tIns="40599" rIns="81199" bIns="40599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Husband</a:t>
            </a:r>
            <a:r>
              <a:rPr lang="en-IN" sz="2400" dirty="0" smtClean="0">
                <a:latin typeface="Helvetica Light"/>
              </a:rPr>
              <a:t> – Work, Reading, Watch News.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Wife</a:t>
            </a:r>
            <a:r>
              <a:rPr lang="en-IN" sz="2400" dirty="0" smtClean="0">
                <a:latin typeface="Helvetica Light"/>
              </a:rPr>
              <a:t> – Work, Reading, Watching TV.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Daughter</a:t>
            </a:r>
            <a:r>
              <a:rPr lang="en-IN" sz="2400" dirty="0" smtClean="0">
                <a:latin typeface="Helvetica Light"/>
              </a:rPr>
              <a:t> – Work, Reading, Socializing with friends.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400" b="1" dirty="0" smtClean="0">
                <a:latin typeface="Helvetica Light"/>
              </a:rPr>
              <a:t>Son</a:t>
            </a:r>
            <a:r>
              <a:rPr lang="en-IN" sz="2400" dirty="0" smtClean="0">
                <a:latin typeface="Helvetica Light"/>
              </a:rPr>
              <a:t> – Study, Playing Guitar, Sports</a:t>
            </a:r>
          </a:p>
          <a:p>
            <a:pPr marL="342900" indent="-342900">
              <a:buAutoNum type="arabicPeriod"/>
            </a:pPr>
            <a:endParaRPr lang="en-IN" sz="1600" dirty="0" smtClean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9D84A0-C406-5A4A-8852-8D98BC8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B3991D-12B5-A34B-B98F-CABD8B7E0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8102" y="301619"/>
            <a:ext cx="1009812" cy="4480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3782C0-F436-794D-B2DF-D8E63881018F}"/>
              </a:ext>
            </a:extLst>
          </p:cNvPr>
          <p:cNvCxnSpPr>
            <a:cxnSpLocks/>
          </p:cNvCxnSpPr>
          <p:nvPr/>
        </p:nvCxnSpPr>
        <p:spPr>
          <a:xfrm>
            <a:off x="618147" y="990579"/>
            <a:ext cx="9349767" cy="0"/>
          </a:xfrm>
          <a:prstGeom prst="line">
            <a:avLst/>
          </a:prstGeom>
          <a:ln>
            <a:solidFill>
              <a:srgbClr val="8D05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84" y="388506"/>
            <a:ext cx="5849303" cy="53766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Calibri" pitchFamily="34" charset="0"/>
              </a:rPr>
              <a:t>Customer Requirements </a:t>
            </a:r>
            <a:endParaRPr lang="en-I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84" y="991897"/>
            <a:ext cx="9637722" cy="5391137"/>
          </a:xfrm>
          <a:prstGeom prst="rect">
            <a:avLst/>
          </a:prstGeom>
          <a:noFill/>
        </p:spPr>
        <p:txBody>
          <a:bodyPr wrap="square" lIns="81199" tIns="40599" rIns="81199" bIns="40599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300" b="1" dirty="0" smtClean="0">
                <a:latin typeface="Helvetica Light"/>
              </a:rPr>
              <a:t>Living &amp; Dinning </a:t>
            </a:r>
            <a:r>
              <a:rPr lang="en-IN" sz="2300" dirty="0" smtClean="0">
                <a:latin typeface="Helvetica Light"/>
              </a:rPr>
              <a:t>– Extra Seating space, Book rack, TV Unit &amp; Dining space with Crockery Unit.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300" b="1" dirty="0" smtClean="0">
                <a:latin typeface="Helvetica Light"/>
              </a:rPr>
              <a:t>Master Bedroom</a:t>
            </a:r>
            <a:r>
              <a:rPr lang="en-IN" sz="2300" dirty="0" smtClean="0">
                <a:latin typeface="Helvetica Light"/>
              </a:rPr>
              <a:t> – Sleeping, Reading space, Book storage space, Dresser.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300" b="1" dirty="0" smtClean="0">
                <a:latin typeface="Helvetica Light"/>
              </a:rPr>
              <a:t>Daughter’s Bedroom</a:t>
            </a:r>
            <a:r>
              <a:rPr lang="en-IN" sz="2300" dirty="0" smtClean="0">
                <a:latin typeface="Helvetica Light"/>
              </a:rPr>
              <a:t> – Sleeping, Reading space, Seating area, Dresser.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300" b="1" dirty="0" smtClean="0">
                <a:latin typeface="Helvetica Light"/>
              </a:rPr>
              <a:t>Son’s Bedroom / Study Room </a:t>
            </a:r>
            <a:r>
              <a:rPr lang="en-IN" sz="2300" dirty="0" smtClean="0">
                <a:latin typeface="Helvetica Light"/>
              </a:rPr>
              <a:t>– Sleeping, Reading space, Place for guitar.</a:t>
            </a:r>
          </a:p>
          <a:p>
            <a:pPr marL="342900" indent="-342900">
              <a:buAutoNum type="arabicPeriod"/>
            </a:pPr>
            <a:endParaRPr lang="en-IN" sz="2300" dirty="0" smtClean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4497</TotalTime>
  <Words>547</Words>
  <Application>Microsoft Office PowerPoint</Application>
  <PresentationFormat>Custom</PresentationFormat>
  <Paragraphs>105</Paragraphs>
  <Slides>41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Proposition –MR. NAME </vt:lpstr>
      <vt:lpstr>Customer Profile </vt:lpstr>
      <vt:lpstr>Customer Behavior </vt:lpstr>
      <vt:lpstr>Customer Requirements </vt:lpstr>
      <vt:lpstr>AREA REQUIRMETS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</dc:creator>
  <cp:lastModifiedBy>TS</cp:lastModifiedBy>
  <cp:revision>330</cp:revision>
  <dcterms:created xsi:type="dcterms:W3CDTF">2018-06-28T12:32:59Z</dcterms:created>
  <dcterms:modified xsi:type="dcterms:W3CDTF">2019-05-13T05:01:01Z</dcterms:modified>
</cp:coreProperties>
</file>